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9753600" cx="13004800"/>
  <p:notesSz cx="6858000" cy="9144000"/>
  <p:embeddedFontLst>
    <p:embeddedFont>
      <p:font typeface="Short Stack"/>
      <p:regular r:id="rId16"/>
    </p:embeddedFont>
    <p:embeddedFont>
      <p:font typeface="Helvetica Neue"/>
      <p:regular r:id="rId17"/>
      <p:bold r:id="rId18"/>
      <p:italic r:id="rId19"/>
      <p:boldItalic r:id="rId20"/>
    </p:embeddedFont>
    <p:embeddedFont>
      <p:font typeface="Helvetica Neue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5" roundtripDataSignature="AMtx7mjZyqXE/xOqOOC5BpxIFcjM2iww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Italic.fntdata"/><Relationship Id="rId22" Type="http://schemas.openxmlformats.org/officeDocument/2006/relationships/font" Target="fonts/HelveticaNeueLight-bold.fntdata"/><Relationship Id="rId21" Type="http://schemas.openxmlformats.org/officeDocument/2006/relationships/font" Target="fonts/HelveticaNeueLight-regular.fntdata"/><Relationship Id="rId24" Type="http://schemas.openxmlformats.org/officeDocument/2006/relationships/font" Target="fonts/HelveticaNeueLight-boldItalic.fntdata"/><Relationship Id="rId23" Type="http://schemas.openxmlformats.org/officeDocument/2006/relationships/font" Target="fonts/HelveticaNeueLigh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HelveticaNeue-regular.fntdata"/><Relationship Id="rId16" Type="http://schemas.openxmlformats.org/officeDocument/2006/relationships/font" Target="fonts/ShortStack-regular.fntdata"/><Relationship Id="rId19" Type="http://schemas.openxmlformats.org/officeDocument/2006/relationships/font" Target="fonts/HelveticaNeue-italic.fntdata"/><Relationship Id="rId18" Type="http://schemas.openxmlformats.org/officeDocument/2006/relationships/font" Target="fonts/HelveticaNeue-bold.fntdata"/></Relationships>
</file>

<file path=ppt/media/image1.jpg>
</file>

<file path=ppt/media/image10.jpg>
</file>

<file path=ppt/media/image11.jpg>
</file>

<file path=ppt/media/image12.jpg>
</file>

<file path=ppt/media/image13.jp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png>
</file>

<file path=ppt/media/image24.png>
</file>

<file path=ppt/media/image25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/>
          <p:nvPr>
            <p:ph idx="2" type="pic"/>
          </p:nvPr>
        </p:nvSpPr>
        <p:spPr>
          <a:xfrm>
            <a:off x="1600200" y="330200"/>
            <a:ext cx="9779001" cy="6519334"/>
          </a:xfrm>
          <a:prstGeom prst="rect">
            <a:avLst/>
          </a:prstGeom>
          <a:noFill/>
          <a:ln>
            <a:noFill/>
          </a:ln>
        </p:spPr>
      </p:sp>
      <p:sp>
        <p:nvSpPr>
          <p:cNvPr id="11" name="Google Shape;11;p13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13"/>
          <p:cNvSpPr txBox="1"/>
          <p:nvPr>
            <p:ph idx="1" type="body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5pPr>
            <a:lvl6pPr indent="-314325" lvl="5" marL="2743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/>
          <p:nvPr>
            <p:ph idx="1" type="body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b="1" sz="2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4325" lvl="1" marL="914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2" type="body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 Light"/>
              <a:buNone/>
              <a:defRPr sz="4000"/>
            </a:lvl1pPr>
            <a:lvl2pPr indent="-314325" lvl="1" marL="914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/>
          <p:nvPr>
            <p:ph idx="2" type="pic"/>
          </p:nvPr>
        </p:nvSpPr>
        <p:spPr>
          <a:xfrm>
            <a:off x="-812800" y="0"/>
            <a:ext cx="14630400" cy="97536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23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4"/>
          <p:cNvSpPr/>
          <p:nvPr>
            <p:ph idx="2" type="pic"/>
          </p:nvPr>
        </p:nvSpPr>
        <p:spPr>
          <a:xfrm>
            <a:off x="6718300" y="1054100"/>
            <a:ext cx="5334000" cy="8001000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14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body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 Light"/>
              <a:buChar char="•"/>
              <a:defRPr sz="2800"/>
            </a:lvl1pPr>
            <a:lvl2pPr indent="-361950" lvl="1" marL="9144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 Light"/>
              <a:buChar char="•"/>
              <a:defRPr sz="2800"/>
            </a:lvl2pPr>
            <a:lvl3pPr indent="-361950" lvl="2" marL="13716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 Light"/>
              <a:buChar char="•"/>
              <a:defRPr sz="2800"/>
            </a:lvl3pPr>
            <a:lvl4pPr indent="-361950" lvl="3" marL="18288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 Light"/>
              <a:buChar char="•"/>
              <a:defRPr sz="2800"/>
            </a:lvl4pPr>
            <a:lvl5pPr indent="-361950" lvl="4" marL="2286000" algn="l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 Light"/>
              <a:buChar char="•"/>
              <a:defRPr sz="2800"/>
            </a:lvl5pPr>
            <a:lvl6pPr indent="-314325" lvl="5" marL="2743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/>
          <p:nvPr>
            <p:ph idx="2" type="pic"/>
          </p:nvPr>
        </p:nvSpPr>
        <p:spPr>
          <a:xfrm>
            <a:off x="6642100" y="762000"/>
            <a:ext cx="5494867" cy="8242300"/>
          </a:xfrm>
          <a:prstGeom prst="rect">
            <a:avLst/>
          </a:prstGeom>
          <a:noFill/>
          <a:ln>
            <a:noFill/>
          </a:ln>
        </p:spPr>
      </p:sp>
      <p:sp>
        <p:nvSpPr>
          <p:cNvPr id="21" name="Google Shape;21;p15"/>
          <p:cNvSpPr txBox="1"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 Light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" type="body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5pPr>
            <a:lvl6pPr indent="-314325" lvl="5" marL="2743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6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" type="body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5pPr>
            <a:lvl6pPr indent="-314325" lvl="5" marL="2743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er">
  <p:cSld name="Title - Cen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7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17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2" type="sldNum"/>
          </p:nvPr>
        </p:nvSpPr>
        <p:spPr>
          <a:xfrm>
            <a:off x="6311798" y="9245599"/>
            <a:ext cx="368504" cy="3810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1" type="body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314325" lvl="0" marL="457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1pPr>
            <a:lvl2pPr indent="-314325" lvl="1" marL="914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0"/>
          <p:cNvSpPr txBox="1"/>
          <p:nvPr>
            <p:ph idx="1" type="body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314325" lvl="0" marL="457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1pPr>
            <a:lvl2pPr indent="-314325" lvl="1" marL="914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3pPr>
            <a:lvl4pPr indent="-314325" lvl="3" marL="1828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/>
          <p:nvPr>
            <p:ph idx="2" type="pic"/>
          </p:nvPr>
        </p:nvSpPr>
        <p:spPr>
          <a:xfrm>
            <a:off x="6464300" y="5067300"/>
            <a:ext cx="5943600" cy="39624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21"/>
          <p:cNvSpPr/>
          <p:nvPr>
            <p:ph idx="3" type="pic"/>
          </p:nvPr>
        </p:nvSpPr>
        <p:spPr>
          <a:xfrm>
            <a:off x="6464300" y="762000"/>
            <a:ext cx="5848350" cy="38989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21"/>
          <p:cNvSpPr/>
          <p:nvPr>
            <p:ph idx="4" type="pic"/>
          </p:nvPr>
        </p:nvSpPr>
        <p:spPr>
          <a:xfrm>
            <a:off x="723900" y="723900"/>
            <a:ext cx="5638801" cy="84582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21"/>
          <p:cNvSpPr txBox="1"/>
          <p:nvPr>
            <p:ph idx="12" type="sldNum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b="0" i="0" sz="80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b="0" i="0" sz="80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b="0" i="0" sz="80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b="0" i="0" sz="80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b="0" i="0" sz="80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b="0" i="0" sz="80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b="0" i="0" sz="80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b="0" i="0" sz="80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b="0" i="0" sz="80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409575" lvl="0" marL="4572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b="0" i="0" sz="3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409575" lvl="1" marL="9144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b="0" i="0" sz="3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409575" lvl="2" marL="13716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b="0" i="0" sz="3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409575" lvl="3" marL="18288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b="0" i="0" sz="3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409575" lvl="4" marL="22860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b="0" i="0" sz="3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409575" lvl="5" marL="27432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b="0" i="0" sz="3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409575" lvl="6" marL="32004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b="0" i="0" sz="3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409575" lvl="7" marL="36576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b="0" i="0" sz="3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409575" lvl="8" marL="4114800" marR="0" rtl="0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b="0" i="0" sz="3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6311798" y="9245599"/>
            <a:ext cx="368504" cy="3810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None/>
              <a:defRPr b="0" i="0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Relationship Id="rId4" Type="http://schemas.openxmlformats.org/officeDocument/2006/relationships/image" Target="../media/image2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7.jpg"/><Relationship Id="rId5" Type="http://schemas.openxmlformats.org/officeDocument/2006/relationships/image" Target="../media/image5.jpg"/><Relationship Id="rId6" Type="http://schemas.openxmlformats.org/officeDocument/2006/relationships/image" Target="../media/image21.jpg"/><Relationship Id="rId7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Relationship Id="rId4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4.jpg"/><Relationship Id="rId5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8.jpg"/><Relationship Id="rId5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/>
          <p:nvPr>
            <p:ph type="title"/>
          </p:nvPr>
        </p:nvSpPr>
        <p:spPr>
          <a:xfrm>
            <a:off x="1270000" y="5889401"/>
            <a:ext cx="10464800" cy="14224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 Rounded"/>
              <a:buNone/>
            </a:pPr>
            <a:r>
              <a:rPr b="1" lang="en-US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Robotic Hand</a:t>
            </a:r>
            <a:endParaRPr/>
          </a:p>
        </p:txBody>
      </p:sp>
      <p:sp>
        <p:nvSpPr>
          <p:cNvPr id="60" name="Google Shape;60;p1"/>
          <p:cNvSpPr txBox="1"/>
          <p:nvPr>
            <p:ph idx="1" type="body"/>
          </p:nvPr>
        </p:nvSpPr>
        <p:spPr>
          <a:xfrm>
            <a:off x="1013073" y="7261076"/>
            <a:ext cx="10978654" cy="22385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5655"/>
              <a:buFont typeface="Helvetica Neue Light"/>
              <a:buNone/>
            </a:pPr>
            <a:r>
              <a:rPr lang="en-US" sz="5655">
                <a:solidFill>
                  <a:srgbClr val="0D0D0D"/>
                </a:solidFill>
              </a:rPr>
              <a:t>iDesign Studio </a:t>
            </a:r>
            <a:r>
              <a:rPr lang="en-US" sz="5655">
                <a:solidFill>
                  <a:srgbClr val="0D0D0D"/>
                </a:solidFill>
              </a:rPr>
              <a:t>Final Project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5655"/>
              <a:buFont typeface="Helvetica Neue Light"/>
              <a:buNone/>
            </a:pPr>
            <a:r>
              <a:t/>
            </a:r>
            <a:endParaRPr sz="5655">
              <a:solidFill>
                <a:srgbClr val="0D0D0D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784"/>
              <a:buFont typeface="Helvetica Neue Light"/>
              <a:buNone/>
            </a:pPr>
            <a:r>
              <a:rPr lang="en-US" sz="2784">
                <a:solidFill>
                  <a:srgbClr val="0D0D0D"/>
                </a:solidFill>
              </a:rPr>
              <a:t>By Amna Shahid</a:t>
            </a:r>
            <a:endParaRPr/>
          </a:p>
        </p:txBody>
      </p:sp>
      <p:pic>
        <p:nvPicPr>
          <p:cNvPr descr="58382326_2258038067746349_3055877172498530304_n.jpg" id="61" name="Google Shape;6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00" y="663927"/>
            <a:ext cx="10464800" cy="5305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 txBox="1"/>
          <p:nvPr>
            <p:ph type="title"/>
          </p:nvPr>
        </p:nvSpPr>
        <p:spPr>
          <a:xfrm>
            <a:off x="970075" y="234800"/>
            <a:ext cx="53151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 Light"/>
              <a:buNone/>
            </a:pPr>
            <a:r>
              <a:rPr b="1" lang="en-US" sz="6000">
                <a:latin typeface="Times New Roman"/>
                <a:ea typeface="Times New Roman"/>
                <a:cs typeface="Times New Roman"/>
                <a:sym typeface="Times New Roman"/>
              </a:rPr>
              <a:t>Difficulties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10"/>
          <p:cNvSpPr txBox="1"/>
          <p:nvPr>
            <p:ph idx="1" type="body"/>
          </p:nvPr>
        </p:nvSpPr>
        <p:spPr>
          <a:xfrm>
            <a:off x="220876" y="2603425"/>
            <a:ext cx="6324900" cy="57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r>
              <a:t/>
            </a:r>
            <a:endParaRPr sz="3200"/>
          </a:p>
          <a:p>
            <a:pPr indent="-431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Times New Roman"/>
              <a:buChar char="●"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All of the components make it a bit heavy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Times New Roman"/>
              <a:buChar char="●"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Making the button and gripper work smoothly was a difficult task b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ut I figured it out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Times New Roman"/>
              <a:buChar char="●"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Making a suitable design for the arm took </a:t>
            </a: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some</a:t>
            </a: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 time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IMG-3974.MOV" id="133" name="Google Shape;13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1230" y="556868"/>
            <a:ext cx="3081859" cy="54788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-3971.JPG" id="134" name="Google Shape;134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45766" y="6449166"/>
            <a:ext cx="5679068" cy="2443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/>
          <p:cNvSpPr txBox="1"/>
          <p:nvPr>
            <p:ph type="title"/>
          </p:nvPr>
        </p:nvSpPr>
        <p:spPr>
          <a:xfrm>
            <a:off x="4221275" y="375375"/>
            <a:ext cx="5904600" cy="1447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Helvetica Neue Light"/>
              <a:buNone/>
            </a:pPr>
            <a:r>
              <a:rPr b="1" lang="en-US" sz="6000">
                <a:latin typeface="Times New Roman"/>
                <a:ea typeface="Times New Roman"/>
                <a:cs typeface="Times New Roman"/>
                <a:sym typeface="Times New Roman"/>
              </a:rPr>
              <a:t>Improvements f</a:t>
            </a: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or future models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11"/>
          <p:cNvSpPr txBox="1"/>
          <p:nvPr>
            <p:ph idx="1" type="body"/>
          </p:nvPr>
        </p:nvSpPr>
        <p:spPr>
          <a:xfrm>
            <a:off x="5266010" y="4772531"/>
            <a:ext cx="7582500" cy="6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403352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2"/>
              <a:buFont typeface="Times New Roman"/>
              <a:buChar char="●"/>
            </a:pPr>
            <a:r>
              <a:rPr lang="en-US" sz="2752">
                <a:latin typeface="Times New Roman"/>
                <a:ea typeface="Times New Roman"/>
                <a:cs typeface="Times New Roman"/>
                <a:sym typeface="Times New Roman"/>
              </a:rPr>
              <a:t>Smaller replacements for the big components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3352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2"/>
              <a:buFont typeface="Times New Roman"/>
              <a:buChar char="●"/>
            </a:pPr>
            <a:r>
              <a:rPr lang="en-US" sz="2752">
                <a:latin typeface="Times New Roman"/>
                <a:ea typeface="Times New Roman"/>
                <a:cs typeface="Times New Roman"/>
                <a:sym typeface="Times New Roman"/>
              </a:rPr>
              <a:t>They would be lighter so the device could be handled with more ease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3352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2"/>
              <a:buFont typeface="Times New Roman"/>
              <a:buChar char="●"/>
            </a:pPr>
            <a:r>
              <a:rPr lang="en-US" sz="2752">
                <a:latin typeface="Times New Roman"/>
                <a:ea typeface="Times New Roman"/>
                <a:cs typeface="Times New Roman"/>
                <a:sym typeface="Times New Roman"/>
              </a:rPr>
              <a:t>The design of the arm could be made sturdier, for example a thicker handle for better support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3352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2"/>
              <a:buFont typeface="Times New Roman"/>
              <a:buChar char="●"/>
            </a:pPr>
            <a:r>
              <a:rPr lang="en-US" sz="2752">
                <a:latin typeface="Times New Roman"/>
                <a:ea typeface="Times New Roman"/>
                <a:cs typeface="Times New Roman"/>
                <a:sym typeface="Times New Roman"/>
              </a:rPr>
              <a:t>Claws of the gripper do not fully close so small objects such as a pencil cannot be picked up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2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2"/>
              <a:buFont typeface="Helvetica Neue Light"/>
              <a:buNone/>
            </a:pPr>
            <a:r>
              <a:t/>
            </a:r>
            <a:endParaRPr sz="2752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2"/>
              <a:buFont typeface="Helvetica Neue Light"/>
              <a:buNone/>
            </a:pPr>
            <a:r>
              <a:rPr lang="en-US" sz="2752"/>
              <a:t> </a:t>
            </a:r>
            <a:endParaRPr/>
          </a:p>
        </p:txBody>
      </p:sp>
      <p:pic>
        <p:nvPicPr>
          <p:cNvPr descr="Image" id="141" name="Google Shape;14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151" y="2105535"/>
            <a:ext cx="5334002" cy="266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"/>
          <p:cNvSpPr txBox="1"/>
          <p:nvPr>
            <p:ph type="title"/>
          </p:nvPr>
        </p:nvSpPr>
        <p:spPr>
          <a:xfrm>
            <a:off x="952500" y="-199387"/>
            <a:ext cx="11099800" cy="21209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0CFD1"/>
              </a:buClr>
              <a:buSzPts val="6160"/>
              <a:buFont typeface="Short Stack"/>
              <a:buNone/>
            </a:pPr>
            <a:r>
              <a:t/>
            </a:r>
            <a:endParaRPr sz="6160">
              <a:solidFill>
                <a:srgbClr val="D0CFD1"/>
              </a:solidFill>
              <a:latin typeface="Short Stack"/>
              <a:ea typeface="Short Stack"/>
              <a:cs typeface="Short Stack"/>
              <a:sym typeface="Short Stack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0CFD1"/>
              </a:buClr>
              <a:buSzPts val="6160"/>
              <a:buFont typeface="Times New Roman"/>
              <a:buNone/>
            </a:pPr>
            <a:r>
              <a:rPr b="1" lang="en-US" sz="6160">
                <a:solidFill>
                  <a:srgbClr val="D0CFD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Equipment Used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57589852_417636728796411_1852691798770581504_n.jpg" id="67" name="Google Shape;6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5591" y="2173463"/>
            <a:ext cx="4742459" cy="3556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8463105_315652612448643_902970995143344128_n.jpg" id="68" name="Google Shape;6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8434" y="5982256"/>
            <a:ext cx="4172133" cy="3129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8384524_899311487066620_7896764941015711744_n.jpg" id="69" name="Google Shape;69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6542" y="1986340"/>
            <a:ext cx="3666488" cy="48886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-3955.JPG" id="70" name="Google Shape;70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33765" y="6682061"/>
            <a:ext cx="4985994" cy="27663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1" name="Google Shape;71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306628" y="2458957"/>
            <a:ext cx="2800812" cy="3732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 txBox="1"/>
          <p:nvPr>
            <p:ph type="title"/>
          </p:nvPr>
        </p:nvSpPr>
        <p:spPr>
          <a:xfrm>
            <a:off x="622300" y="609600"/>
            <a:ext cx="5334000" cy="188058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 Light"/>
              <a:buNone/>
            </a:pPr>
            <a:r>
              <a:rPr b="1" lang="en-US" sz="6000">
                <a:latin typeface="Times New Roman"/>
                <a:ea typeface="Times New Roman"/>
                <a:cs typeface="Times New Roman"/>
                <a:sym typeface="Times New Roman"/>
              </a:rPr>
              <a:t>Week 1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3"/>
          <p:cNvSpPr txBox="1"/>
          <p:nvPr>
            <p:ph idx="1" type="body"/>
          </p:nvPr>
        </p:nvSpPr>
        <p:spPr>
          <a:xfrm>
            <a:off x="88900" y="3130756"/>
            <a:ext cx="5334000" cy="575924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431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Times New Roman"/>
              <a:buChar char="●"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Assembled the parts of the robotic gripper together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Times New Roman"/>
              <a:buChar char="●"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Attached a servo to it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Times New Roman"/>
              <a:buChar char="●"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The servo is the motor which provides power to make the gripper move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58916869_994320600958505_1938279592057896960_n.jpg" id="78" name="Google Shape;7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7595" y="4883100"/>
            <a:ext cx="5425855" cy="40693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9" name="Google Shape;7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47972" y="1344376"/>
            <a:ext cx="3795322" cy="28484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80" name="Google Shape;80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02697" y="1405016"/>
            <a:ext cx="3161423" cy="316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/>
          <p:nvPr>
            <p:ph type="title"/>
          </p:nvPr>
        </p:nvSpPr>
        <p:spPr>
          <a:xfrm>
            <a:off x="3908746" y="-758907"/>
            <a:ext cx="4190173" cy="240452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 Light"/>
              <a:buNone/>
            </a:pPr>
            <a:r>
              <a:rPr b="1" lang="en-US" sz="6000">
                <a:latin typeface="Times New Roman"/>
                <a:ea typeface="Times New Roman"/>
                <a:cs typeface="Times New Roman"/>
                <a:sym typeface="Times New Roman"/>
              </a:rPr>
              <a:t>Week 2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4"/>
          <p:cNvSpPr txBox="1"/>
          <p:nvPr>
            <p:ph idx="1" type="body"/>
          </p:nvPr>
        </p:nvSpPr>
        <p:spPr>
          <a:xfrm>
            <a:off x="1989842" y="7397881"/>
            <a:ext cx="94791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Programmed the robotic gripper using Arduino Uno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and a breadboard.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VID_20190406_222442999.mp4" id="87" name="Google Shape;8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59137" y="2134917"/>
            <a:ext cx="8486515" cy="4773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/>
          <p:nvPr>
            <p:ph type="title"/>
          </p:nvPr>
        </p:nvSpPr>
        <p:spPr>
          <a:xfrm>
            <a:off x="3987800" y="-564952"/>
            <a:ext cx="4532703" cy="1992986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 Light"/>
              <a:buNone/>
            </a:pPr>
            <a:r>
              <a:rPr b="1" lang="en-US" sz="6000">
                <a:latin typeface="Times New Roman"/>
                <a:ea typeface="Times New Roman"/>
                <a:cs typeface="Times New Roman"/>
                <a:sym typeface="Times New Roman"/>
              </a:rPr>
              <a:t>Week 3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5"/>
          <p:cNvSpPr txBox="1"/>
          <p:nvPr>
            <p:ph idx="1" type="body"/>
          </p:nvPr>
        </p:nvSpPr>
        <p:spPr>
          <a:xfrm>
            <a:off x="596049" y="1631950"/>
            <a:ext cx="6477300" cy="45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397256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56"/>
              <a:buFont typeface="Times New Roman"/>
              <a:buChar char="●"/>
            </a:pPr>
            <a:r>
              <a:rPr lang="en-US" sz="2656">
                <a:latin typeface="Times New Roman"/>
                <a:ea typeface="Times New Roman"/>
                <a:cs typeface="Times New Roman"/>
                <a:sym typeface="Times New Roman"/>
              </a:rPr>
              <a:t>Programmed the button separately with the Arduino uno and breadboard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5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7256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56"/>
              <a:buFont typeface="Times New Roman"/>
              <a:buChar char="●"/>
            </a:pPr>
            <a:r>
              <a:rPr lang="en-US" sz="2656">
                <a:latin typeface="Times New Roman"/>
                <a:ea typeface="Times New Roman"/>
                <a:cs typeface="Times New Roman"/>
                <a:sym typeface="Times New Roman"/>
              </a:rPr>
              <a:t>The goal was to make it work as an on off switch for an LED light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5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7256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56"/>
              <a:buFont typeface="Times New Roman"/>
              <a:buChar char="●"/>
            </a:pPr>
            <a:r>
              <a:rPr lang="en-US" sz="2656">
                <a:latin typeface="Times New Roman"/>
                <a:ea typeface="Times New Roman"/>
                <a:cs typeface="Times New Roman"/>
                <a:sym typeface="Times New Roman"/>
              </a:rPr>
              <a:t>This would enable for the button to be used as a switch to open and close the claw of the robotic gripper</a:t>
            </a:r>
            <a:br>
              <a:rPr lang="en-US" sz="2656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VID_20190404_175625673.mp4" id="94" name="Google Shape;9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4862" y="5688841"/>
            <a:ext cx="6477278" cy="36434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8733040_400424777180536_6576298853840977920_n.jpg" id="95" name="Google Shape;9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34776" y="1265739"/>
            <a:ext cx="3225841" cy="4301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527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"/>
          <p:cNvSpPr txBox="1"/>
          <p:nvPr>
            <p:ph type="title"/>
          </p:nvPr>
        </p:nvSpPr>
        <p:spPr>
          <a:xfrm>
            <a:off x="3136900" y="12700"/>
            <a:ext cx="5244948" cy="156828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 Light"/>
              <a:buNone/>
            </a:pPr>
            <a:r>
              <a:rPr b="1" lang="en-US" sz="6000">
                <a:latin typeface="Times New Roman"/>
                <a:ea typeface="Times New Roman"/>
                <a:cs typeface="Times New Roman"/>
                <a:sym typeface="Times New Roman"/>
              </a:rPr>
              <a:t>Week 4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6"/>
          <p:cNvSpPr txBox="1"/>
          <p:nvPr>
            <p:ph idx="1" type="body"/>
          </p:nvPr>
        </p:nvSpPr>
        <p:spPr>
          <a:xfrm>
            <a:off x="1049225" y="1993425"/>
            <a:ext cx="69117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431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Times New Roman"/>
              <a:buChar char="●"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Programmed the robotic gripper, button and an LED light together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Times New Roman"/>
              <a:buChar char="●"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An LED was used at first as a test to make sure the code was working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video-1556079232.mp4" id="102" name="Google Shape;10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5839" y="195532"/>
            <a:ext cx="3535633" cy="62855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8049097_297256704492788_5358217172025868288_n.jpg" id="103" name="Google Shape;10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3028" y="5075861"/>
            <a:ext cx="4744851" cy="43084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8384524_899311487066620_7896764941015711744_n.jpg" id="104" name="Google Shape;104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44268" y="5162905"/>
            <a:ext cx="4728530" cy="4134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2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/>
          <p:nvPr>
            <p:ph idx="1" type="body"/>
          </p:nvPr>
        </p:nvSpPr>
        <p:spPr>
          <a:xfrm>
            <a:off x="2011499" y="5613775"/>
            <a:ext cx="9253500" cy="80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429768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68"/>
              <a:buFont typeface="Times New Roman"/>
              <a:buChar char="●"/>
            </a:pPr>
            <a:r>
              <a:rPr lang="en-US" sz="3168">
                <a:latin typeface="Times New Roman"/>
                <a:ea typeface="Times New Roman"/>
                <a:cs typeface="Times New Roman"/>
                <a:sym typeface="Times New Roman"/>
              </a:rPr>
              <a:t>Programmed the gripper and the button together, which was a bit challenging </a:t>
            </a:r>
            <a:endParaRPr sz="3168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68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29768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68"/>
              <a:buFont typeface="Times New Roman"/>
              <a:buChar char="●"/>
            </a:pPr>
            <a:r>
              <a:rPr lang="en-US" sz="3168">
                <a:latin typeface="Times New Roman"/>
                <a:ea typeface="Times New Roman"/>
                <a:cs typeface="Times New Roman"/>
                <a:sym typeface="Times New Roman"/>
              </a:rPr>
              <a:t>At this stage, I stopped using the breadboard and started using the Arduino uno board directly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68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68"/>
              <a:buFont typeface="Helvetica Neue Light"/>
              <a:buNone/>
            </a:pPr>
            <a:r>
              <a:t/>
            </a:r>
            <a:endParaRPr sz="3168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68"/>
              <a:buFont typeface="Helvetica Neue Light"/>
              <a:buNone/>
            </a:pPr>
            <a:r>
              <a:t/>
            </a:r>
            <a:endParaRPr sz="3168"/>
          </a:p>
        </p:txBody>
      </p:sp>
      <p:pic>
        <p:nvPicPr>
          <p:cNvPr descr="IMG-3975.MOV" id="110" name="Google Shape;11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4563928" y="-702904"/>
            <a:ext cx="3876946" cy="6892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"/>
          <p:cNvSpPr txBox="1"/>
          <p:nvPr>
            <p:ph type="title"/>
          </p:nvPr>
        </p:nvSpPr>
        <p:spPr>
          <a:xfrm>
            <a:off x="774046" y="-2115563"/>
            <a:ext cx="5334001" cy="40005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 Light"/>
              <a:buNone/>
            </a:pPr>
            <a:r>
              <a:rPr b="1" lang="en-US" sz="6000">
                <a:latin typeface="Times New Roman"/>
                <a:ea typeface="Times New Roman"/>
                <a:cs typeface="Times New Roman"/>
                <a:sym typeface="Times New Roman"/>
              </a:rPr>
              <a:t>Week 5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8"/>
          <p:cNvSpPr txBox="1"/>
          <p:nvPr>
            <p:ph idx="1" type="body"/>
          </p:nvPr>
        </p:nvSpPr>
        <p:spPr>
          <a:xfrm>
            <a:off x="417151" y="2326850"/>
            <a:ext cx="56910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407416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16"/>
              <a:buFont typeface="Times New Roman"/>
              <a:buChar char="●"/>
            </a:pPr>
            <a:r>
              <a:rPr lang="en-US" sz="2816">
                <a:latin typeface="Times New Roman"/>
                <a:ea typeface="Times New Roman"/>
                <a:cs typeface="Times New Roman"/>
                <a:sym typeface="Times New Roman"/>
              </a:rPr>
              <a:t>Built the arm to hold all the components together.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1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7416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16"/>
              <a:buFont typeface="Times New Roman"/>
              <a:buChar char="●"/>
            </a:pPr>
            <a:r>
              <a:rPr lang="en-US" sz="2816">
                <a:latin typeface="Times New Roman"/>
                <a:ea typeface="Times New Roman"/>
                <a:cs typeface="Times New Roman"/>
                <a:sym typeface="Times New Roman"/>
              </a:rPr>
              <a:t>It was difficult to come up with the design for the arm that would make the device efficient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1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7416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16"/>
              <a:buFont typeface="Times New Roman"/>
              <a:buChar char="●"/>
            </a:pPr>
            <a:r>
              <a:rPr lang="en-US" sz="2816">
                <a:latin typeface="Times New Roman"/>
                <a:ea typeface="Times New Roman"/>
                <a:cs typeface="Times New Roman"/>
                <a:sym typeface="Times New Roman"/>
              </a:rPr>
              <a:t>Used wood and plexiglass to build the arm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58382326_2258038067746349_3055877172498530304_n.jpg" id="117" name="Google Shape;11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3760" y="5905205"/>
            <a:ext cx="7214886" cy="36575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8420442_438628416889823_2548367232459603968_n (1).jpg" id="118" name="Google Shape;11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42875" y="1169759"/>
            <a:ext cx="5512751" cy="4134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 txBox="1"/>
          <p:nvPr>
            <p:ph type="title"/>
          </p:nvPr>
        </p:nvSpPr>
        <p:spPr>
          <a:xfrm>
            <a:off x="674755" y="-78314"/>
            <a:ext cx="5334000" cy="23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 Light"/>
              <a:buNone/>
            </a:pPr>
            <a:r>
              <a:rPr b="1" lang="en-US" sz="6300">
                <a:latin typeface="Times New Roman"/>
                <a:ea typeface="Times New Roman"/>
                <a:cs typeface="Times New Roman"/>
                <a:sym typeface="Times New Roman"/>
              </a:rPr>
              <a:t>Final product</a:t>
            </a:r>
            <a:endParaRPr b="1" sz="6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video-1556174000.mp4" id="124" name="Google Shape;1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505" y="5100040"/>
            <a:ext cx="6385990" cy="35921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7650885_447331429406937_140509348282499072_n.jpg" id="125" name="Google Shape;12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71779" y="5288524"/>
            <a:ext cx="5974702" cy="34437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7852499_1138238526355150_4045417884942336000_n.jpg" id="126" name="Google Shape;12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05728" y="1277937"/>
            <a:ext cx="6105144" cy="3179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733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